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0" r:id="rId10"/>
    <p:sldId id="265" r:id="rId11"/>
    <p:sldId id="266" r:id="rId12"/>
    <p:sldId id="273" r:id="rId13"/>
    <p:sldId id="267" r:id="rId14"/>
    <p:sldId id="271" r:id="rId15"/>
    <p:sldId id="26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>
        <p:scale>
          <a:sx n="79" d="100"/>
          <a:sy n="79" d="100"/>
        </p:scale>
        <p:origin x="802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563EB8-81BC-4E9D-919E-137D7EF7F012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D3CEF98C-E48C-4D92-851A-3973DA644DA1}">
      <dgm:prSet phldrT="[Text]"/>
      <dgm:spPr/>
      <dgm:t>
        <a:bodyPr/>
        <a:lstStyle/>
        <a:p>
          <a:r>
            <a:rPr lang="en-IN" dirty="0"/>
            <a:t>Camera / Video Input</a:t>
          </a:r>
        </a:p>
      </dgm:t>
    </dgm:pt>
    <dgm:pt modelId="{2E2B2AA9-089D-4E86-A387-A83726894AA7}" type="parTrans" cxnId="{74AB1AA7-3546-4B27-BD2A-F77A0994EBE3}">
      <dgm:prSet/>
      <dgm:spPr/>
      <dgm:t>
        <a:bodyPr/>
        <a:lstStyle/>
        <a:p>
          <a:endParaRPr lang="en-IN"/>
        </a:p>
      </dgm:t>
    </dgm:pt>
    <dgm:pt modelId="{8312F95F-1EBF-449E-B9BE-F0AED9AFDC69}" type="sibTrans" cxnId="{74AB1AA7-3546-4B27-BD2A-F77A0994EBE3}">
      <dgm:prSet/>
      <dgm:spPr/>
      <dgm:t>
        <a:bodyPr/>
        <a:lstStyle/>
        <a:p>
          <a:endParaRPr lang="en-IN"/>
        </a:p>
      </dgm:t>
    </dgm:pt>
    <dgm:pt modelId="{2E0A4CC8-F92C-4735-9B93-0B0326570095}">
      <dgm:prSet phldrT="[Text]"/>
      <dgm:spPr/>
      <dgm:t>
        <a:bodyPr/>
        <a:lstStyle/>
        <a:p>
          <a:r>
            <a:rPr lang="en-IN" dirty="0"/>
            <a:t>YOLOv5 Detection</a:t>
          </a:r>
        </a:p>
      </dgm:t>
    </dgm:pt>
    <dgm:pt modelId="{ED7AF7D6-60C7-492F-B15C-7C5010A7D2BC}" type="parTrans" cxnId="{7785CE45-8B38-4BB8-A469-6E2C8509A6BC}">
      <dgm:prSet/>
      <dgm:spPr/>
      <dgm:t>
        <a:bodyPr/>
        <a:lstStyle/>
        <a:p>
          <a:endParaRPr lang="en-IN"/>
        </a:p>
      </dgm:t>
    </dgm:pt>
    <dgm:pt modelId="{94E97B90-0984-4937-A305-EF0C1D28A843}" type="sibTrans" cxnId="{7785CE45-8B38-4BB8-A469-6E2C8509A6BC}">
      <dgm:prSet/>
      <dgm:spPr/>
      <dgm:t>
        <a:bodyPr/>
        <a:lstStyle/>
        <a:p>
          <a:endParaRPr lang="en-IN"/>
        </a:p>
      </dgm:t>
    </dgm:pt>
    <dgm:pt modelId="{DD0F4056-0E72-4574-9F9B-F9B4CD11AF62}">
      <dgm:prSet phldrT="[Text]"/>
      <dgm:spPr/>
      <dgm:t>
        <a:bodyPr/>
        <a:lstStyle/>
        <a:p>
          <a:pPr>
            <a:buNone/>
          </a:pPr>
          <a:r>
            <a:rPr lang="en-IN" b="0" dirty="0"/>
            <a:t>Deep SORT – Object Tracking</a:t>
          </a:r>
        </a:p>
      </dgm:t>
    </dgm:pt>
    <dgm:pt modelId="{DFB00494-5EE8-4460-9BCD-2184F91E6435}" type="parTrans" cxnId="{94CA6A09-57DB-443B-8D54-E4B76181A2C9}">
      <dgm:prSet/>
      <dgm:spPr/>
      <dgm:t>
        <a:bodyPr/>
        <a:lstStyle/>
        <a:p>
          <a:endParaRPr lang="en-IN"/>
        </a:p>
      </dgm:t>
    </dgm:pt>
    <dgm:pt modelId="{32AE7EF9-9185-42AC-94E9-43DD7443B4C1}" type="sibTrans" cxnId="{94CA6A09-57DB-443B-8D54-E4B76181A2C9}">
      <dgm:prSet/>
      <dgm:spPr/>
      <dgm:t>
        <a:bodyPr/>
        <a:lstStyle/>
        <a:p>
          <a:endParaRPr lang="en-IN"/>
        </a:p>
      </dgm:t>
    </dgm:pt>
    <dgm:pt modelId="{26BBD070-1A8F-4818-A7B8-76D29EF80F5D}">
      <dgm:prSet/>
      <dgm:spPr/>
      <dgm:t>
        <a:bodyPr/>
        <a:lstStyle/>
        <a:p>
          <a:endParaRPr lang="en-IN"/>
        </a:p>
      </dgm:t>
    </dgm:pt>
    <dgm:pt modelId="{0CDB8CCA-8D9A-4E4E-8EBA-5B42098468DB}" type="parTrans" cxnId="{9B2A2147-000B-428C-9885-DC95C1D47296}">
      <dgm:prSet/>
      <dgm:spPr/>
      <dgm:t>
        <a:bodyPr/>
        <a:lstStyle/>
        <a:p>
          <a:endParaRPr lang="en-IN"/>
        </a:p>
      </dgm:t>
    </dgm:pt>
    <dgm:pt modelId="{F785EBD3-DC97-48C5-A4DE-97F03C8D6A47}" type="sibTrans" cxnId="{9B2A2147-000B-428C-9885-DC95C1D47296}">
      <dgm:prSet/>
      <dgm:spPr/>
      <dgm:t>
        <a:bodyPr/>
        <a:lstStyle/>
        <a:p>
          <a:endParaRPr lang="en-IN"/>
        </a:p>
      </dgm:t>
    </dgm:pt>
    <dgm:pt modelId="{43A88024-A90B-4A47-859A-E20DC9521B24}" type="pres">
      <dgm:prSet presAssocID="{0B563EB8-81BC-4E9D-919E-137D7EF7F012}" presName="outerComposite" presStyleCnt="0">
        <dgm:presLayoutVars>
          <dgm:chMax val="5"/>
          <dgm:dir/>
          <dgm:resizeHandles val="exact"/>
        </dgm:presLayoutVars>
      </dgm:prSet>
      <dgm:spPr/>
    </dgm:pt>
    <dgm:pt modelId="{6625D06D-1793-4E3D-9EB6-615C0E49659A}" type="pres">
      <dgm:prSet presAssocID="{0B563EB8-81BC-4E9D-919E-137D7EF7F012}" presName="dummyMaxCanvas" presStyleCnt="0">
        <dgm:presLayoutVars/>
      </dgm:prSet>
      <dgm:spPr/>
    </dgm:pt>
    <dgm:pt modelId="{D7E160DA-2E6E-4D8C-B97B-B1407F855056}" type="pres">
      <dgm:prSet presAssocID="{0B563EB8-81BC-4E9D-919E-137D7EF7F012}" presName="FourNodes_1" presStyleLbl="node1" presStyleIdx="0" presStyleCnt="4" custLinFactNeighborX="214" custLinFactNeighborY="2239">
        <dgm:presLayoutVars>
          <dgm:bulletEnabled val="1"/>
        </dgm:presLayoutVars>
      </dgm:prSet>
      <dgm:spPr/>
    </dgm:pt>
    <dgm:pt modelId="{E1B0FBFD-7FBD-48BC-9586-04F6776490F4}" type="pres">
      <dgm:prSet presAssocID="{0B563EB8-81BC-4E9D-919E-137D7EF7F012}" presName="FourNodes_2" presStyleLbl="node1" presStyleIdx="1" presStyleCnt="4">
        <dgm:presLayoutVars>
          <dgm:bulletEnabled val="1"/>
        </dgm:presLayoutVars>
      </dgm:prSet>
      <dgm:spPr/>
    </dgm:pt>
    <dgm:pt modelId="{5A5AFA6E-66CE-458B-B3F2-072AB9066A07}" type="pres">
      <dgm:prSet presAssocID="{0B563EB8-81BC-4E9D-919E-137D7EF7F012}" presName="FourNodes_3" presStyleLbl="node1" presStyleIdx="2" presStyleCnt="4">
        <dgm:presLayoutVars>
          <dgm:bulletEnabled val="1"/>
        </dgm:presLayoutVars>
      </dgm:prSet>
      <dgm:spPr/>
    </dgm:pt>
    <dgm:pt modelId="{05D7174F-74BB-42F8-A373-63841AEF150E}" type="pres">
      <dgm:prSet presAssocID="{0B563EB8-81BC-4E9D-919E-137D7EF7F012}" presName="FourNodes_4" presStyleLbl="node1" presStyleIdx="3" presStyleCnt="4">
        <dgm:presLayoutVars>
          <dgm:bulletEnabled val="1"/>
        </dgm:presLayoutVars>
      </dgm:prSet>
      <dgm:spPr/>
    </dgm:pt>
    <dgm:pt modelId="{D9A06DCA-F05B-44CC-97AA-E2CB79DB059D}" type="pres">
      <dgm:prSet presAssocID="{0B563EB8-81BC-4E9D-919E-137D7EF7F012}" presName="FourConn_1-2" presStyleLbl="fgAccFollowNode1" presStyleIdx="0" presStyleCnt="3">
        <dgm:presLayoutVars>
          <dgm:bulletEnabled val="1"/>
        </dgm:presLayoutVars>
      </dgm:prSet>
      <dgm:spPr/>
    </dgm:pt>
    <dgm:pt modelId="{508BB7B3-5535-45DC-9792-8B92C1E289CE}" type="pres">
      <dgm:prSet presAssocID="{0B563EB8-81BC-4E9D-919E-137D7EF7F012}" presName="FourConn_2-3" presStyleLbl="fgAccFollowNode1" presStyleIdx="1" presStyleCnt="3">
        <dgm:presLayoutVars>
          <dgm:bulletEnabled val="1"/>
        </dgm:presLayoutVars>
      </dgm:prSet>
      <dgm:spPr/>
    </dgm:pt>
    <dgm:pt modelId="{2EBB4ABC-4E51-4AA4-81BD-1F6441030AF3}" type="pres">
      <dgm:prSet presAssocID="{0B563EB8-81BC-4E9D-919E-137D7EF7F012}" presName="FourConn_3-4" presStyleLbl="fgAccFollowNode1" presStyleIdx="2" presStyleCnt="3">
        <dgm:presLayoutVars>
          <dgm:bulletEnabled val="1"/>
        </dgm:presLayoutVars>
      </dgm:prSet>
      <dgm:spPr/>
    </dgm:pt>
    <dgm:pt modelId="{D74F2F20-F573-4C81-A3FA-9A3FECD720B8}" type="pres">
      <dgm:prSet presAssocID="{0B563EB8-81BC-4E9D-919E-137D7EF7F012}" presName="FourNodes_1_text" presStyleLbl="node1" presStyleIdx="3" presStyleCnt="4">
        <dgm:presLayoutVars>
          <dgm:bulletEnabled val="1"/>
        </dgm:presLayoutVars>
      </dgm:prSet>
      <dgm:spPr/>
    </dgm:pt>
    <dgm:pt modelId="{566D92D1-F753-4206-A917-1DC48578D624}" type="pres">
      <dgm:prSet presAssocID="{0B563EB8-81BC-4E9D-919E-137D7EF7F012}" presName="FourNodes_2_text" presStyleLbl="node1" presStyleIdx="3" presStyleCnt="4">
        <dgm:presLayoutVars>
          <dgm:bulletEnabled val="1"/>
        </dgm:presLayoutVars>
      </dgm:prSet>
      <dgm:spPr/>
    </dgm:pt>
    <dgm:pt modelId="{4BCA8DDC-18B4-4789-A190-0BCF847C8388}" type="pres">
      <dgm:prSet presAssocID="{0B563EB8-81BC-4E9D-919E-137D7EF7F012}" presName="FourNodes_3_text" presStyleLbl="node1" presStyleIdx="3" presStyleCnt="4">
        <dgm:presLayoutVars>
          <dgm:bulletEnabled val="1"/>
        </dgm:presLayoutVars>
      </dgm:prSet>
      <dgm:spPr/>
    </dgm:pt>
    <dgm:pt modelId="{663AB0BE-F295-4719-AE4C-06C2FF2844CF}" type="pres">
      <dgm:prSet presAssocID="{0B563EB8-81BC-4E9D-919E-137D7EF7F01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ACE13B06-4ABB-4864-85A4-E5A6BDC44A8F}" type="presOf" srcId="{2E0A4CC8-F92C-4735-9B93-0B0326570095}" destId="{E1B0FBFD-7FBD-48BC-9586-04F6776490F4}" srcOrd="0" destOrd="0" presId="urn:microsoft.com/office/officeart/2005/8/layout/vProcess5"/>
    <dgm:cxn modelId="{F17B5B07-2FAB-4C4D-A8CD-B31C60CE1495}" type="presOf" srcId="{8312F95F-1EBF-449E-B9BE-F0AED9AFDC69}" destId="{D9A06DCA-F05B-44CC-97AA-E2CB79DB059D}" srcOrd="0" destOrd="0" presId="urn:microsoft.com/office/officeart/2005/8/layout/vProcess5"/>
    <dgm:cxn modelId="{94CA6A09-57DB-443B-8D54-E4B76181A2C9}" srcId="{0B563EB8-81BC-4E9D-919E-137D7EF7F012}" destId="{DD0F4056-0E72-4574-9F9B-F9B4CD11AF62}" srcOrd="2" destOrd="0" parTransId="{DFB00494-5EE8-4460-9BCD-2184F91E6435}" sibTransId="{32AE7EF9-9185-42AC-94E9-43DD7443B4C1}"/>
    <dgm:cxn modelId="{ACDD1926-BE8E-4762-BF0B-1E9B327F23C8}" type="presOf" srcId="{26BBD070-1A8F-4818-A7B8-76D29EF80F5D}" destId="{663AB0BE-F295-4719-AE4C-06C2FF2844CF}" srcOrd="1" destOrd="0" presId="urn:microsoft.com/office/officeart/2005/8/layout/vProcess5"/>
    <dgm:cxn modelId="{7785CE45-8B38-4BB8-A469-6E2C8509A6BC}" srcId="{0B563EB8-81BC-4E9D-919E-137D7EF7F012}" destId="{2E0A4CC8-F92C-4735-9B93-0B0326570095}" srcOrd="1" destOrd="0" parTransId="{ED7AF7D6-60C7-492F-B15C-7C5010A7D2BC}" sibTransId="{94E97B90-0984-4937-A305-EF0C1D28A843}"/>
    <dgm:cxn modelId="{9B2A2147-000B-428C-9885-DC95C1D47296}" srcId="{0B563EB8-81BC-4E9D-919E-137D7EF7F012}" destId="{26BBD070-1A8F-4818-A7B8-76D29EF80F5D}" srcOrd="3" destOrd="0" parTransId="{0CDB8CCA-8D9A-4E4E-8EBA-5B42098468DB}" sibTransId="{F785EBD3-DC97-48C5-A4DE-97F03C8D6A47}"/>
    <dgm:cxn modelId="{CE82574A-6A28-42BA-A4CB-11F2E8897D2E}" type="presOf" srcId="{32AE7EF9-9185-42AC-94E9-43DD7443B4C1}" destId="{2EBB4ABC-4E51-4AA4-81BD-1F6441030AF3}" srcOrd="0" destOrd="0" presId="urn:microsoft.com/office/officeart/2005/8/layout/vProcess5"/>
    <dgm:cxn modelId="{15D24A7A-054C-4F52-B884-A0DBFF0DBF34}" type="presOf" srcId="{2E0A4CC8-F92C-4735-9B93-0B0326570095}" destId="{566D92D1-F753-4206-A917-1DC48578D624}" srcOrd="1" destOrd="0" presId="urn:microsoft.com/office/officeart/2005/8/layout/vProcess5"/>
    <dgm:cxn modelId="{E18BDA7D-9546-40DF-B795-E9A2731C5B0D}" type="presOf" srcId="{DD0F4056-0E72-4574-9F9B-F9B4CD11AF62}" destId="{4BCA8DDC-18B4-4789-A190-0BCF847C8388}" srcOrd="1" destOrd="0" presId="urn:microsoft.com/office/officeart/2005/8/layout/vProcess5"/>
    <dgm:cxn modelId="{B633BA80-E67D-437C-A851-B592209BB5F0}" type="presOf" srcId="{D3CEF98C-E48C-4D92-851A-3973DA644DA1}" destId="{D7E160DA-2E6E-4D8C-B97B-B1407F855056}" srcOrd="0" destOrd="0" presId="urn:microsoft.com/office/officeart/2005/8/layout/vProcess5"/>
    <dgm:cxn modelId="{FC0D1C8F-5066-44C0-9186-B6A219561411}" type="presOf" srcId="{94E97B90-0984-4937-A305-EF0C1D28A843}" destId="{508BB7B3-5535-45DC-9792-8B92C1E289CE}" srcOrd="0" destOrd="0" presId="urn:microsoft.com/office/officeart/2005/8/layout/vProcess5"/>
    <dgm:cxn modelId="{74AB1AA7-3546-4B27-BD2A-F77A0994EBE3}" srcId="{0B563EB8-81BC-4E9D-919E-137D7EF7F012}" destId="{D3CEF98C-E48C-4D92-851A-3973DA644DA1}" srcOrd="0" destOrd="0" parTransId="{2E2B2AA9-089D-4E86-A387-A83726894AA7}" sibTransId="{8312F95F-1EBF-449E-B9BE-F0AED9AFDC69}"/>
    <dgm:cxn modelId="{E7575DA8-776B-46A2-BDF9-F63BDD73C5BD}" type="presOf" srcId="{D3CEF98C-E48C-4D92-851A-3973DA644DA1}" destId="{D74F2F20-F573-4C81-A3FA-9A3FECD720B8}" srcOrd="1" destOrd="0" presId="urn:microsoft.com/office/officeart/2005/8/layout/vProcess5"/>
    <dgm:cxn modelId="{EAEEE8B0-5A53-4D59-9935-2516F7F8D07D}" type="presOf" srcId="{0B563EB8-81BC-4E9D-919E-137D7EF7F012}" destId="{43A88024-A90B-4A47-859A-E20DC9521B24}" srcOrd="0" destOrd="0" presId="urn:microsoft.com/office/officeart/2005/8/layout/vProcess5"/>
    <dgm:cxn modelId="{EFBC33E7-20D1-427B-B23F-F93DE6163236}" type="presOf" srcId="{26BBD070-1A8F-4818-A7B8-76D29EF80F5D}" destId="{05D7174F-74BB-42F8-A373-63841AEF150E}" srcOrd="0" destOrd="0" presId="urn:microsoft.com/office/officeart/2005/8/layout/vProcess5"/>
    <dgm:cxn modelId="{14153DFB-990B-4CEF-8001-F4E613D69257}" type="presOf" srcId="{DD0F4056-0E72-4574-9F9B-F9B4CD11AF62}" destId="{5A5AFA6E-66CE-458B-B3F2-072AB9066A07}" srcOrd="0" destOrd="0" presId="urn:microsoft.com/office/officeart/2005/8/layout/vProcess5"/>
    <dgm:cxn modelId="{72456D6D-BB39-4D53-A907-7F16FBCF458A}" type="presParOf" srcId="{43A88024-A90B-4A47-859A-E20DC9521B24}" destId="{6625D06D-1793-4E3D-9EB6-615C0E49659A}" srcOrd="0" destOrd="0" presId="urn:microsoft.com/office/officeart/2005/8/layout/vProcess5"/>
    <dgm:cxn modelId="{9F8704F2-172B-46E3-BA84-2989B3EAF997}" type="presParOf" srcId="{43A88024-A90B-4A47-859A-E20DC9521B24}" destId="{D7E160DA-2E6E-4D8C-B97B-B1407F855056}" srcOrd="1" destOrd="0" presId="urn:microsoft.com/office/officeart/2005/8/layout/vProcess5"/>
    <dgm:cxn modelId="{B562E861-094B-4DE5-B424-AD0E75A64D1E}" type="presParOf" srcId="{43A88024-A90B-4A47-859A-E20DC9521B24}" destId="{E1B0FBFD-7FBD-48BC-9586-04F6776490F4}" srcOrd="2" destOrd="0" presId="urn:microsoft.com/office/officeart/2005/8/layout/vProcess5"/>
    <dgm:cxn modelId="{911D051A-0654-48E2-ABC9-2B5FC2509F6D}" type="presParOf" srcId="{43A88024-A90B-4A47-859A-E20DC9521B24}" destId="{5A5AFA6E-66CE-458B-B3F2-072AB9066A07}" srcOrd="3" destOrd="0" presId="urn:microsoft.com/office/officeart/2005/8/layout/vProcess5"/>
    <dgm:cxn modelId="{B8A71021-390C-479C-AB24-3A8413275ADD}" type="presParOf" srcId="{43A88024-A90B-4A47-859A-E20DC9521B24}" destId="{05D7174F-74BB-42F8-A373-63841AEF150E}" srcOrd="4" destOrd="0" presId="urn:microsoft.com/office/officeart/2005/8/layout/vProcess5"/>
    <dgm:cxn modelId="{F442E8F4-28E6-415E-B40C-EF5282931549}" type="presParOf" srcId="{43A88024-A90B-4A47-859A-E20DC9521B24}" destId="{D9A06DCA-F05B-44CC-97AA-E2CB79DB059D}" srcOrd="5" destOrd="0" presId="urn:microsoft.com/office/officeart/2005/8/layout/vProcess5"/>
    <dgm:cxn modelId="{BA10FA8B-B3E6-4121-B51A-45CEB539A160}" type="presParOf" srcId="{43A88024-A90B-4A47-859A-E20DC9521B24}" destId="{508BB7B3-5535-45DC-9792-8B92C1E289CE}" srcOrd="6" destOrd="0" presId="urn:microsoft.com/office/officeart/2005/8/layout/vProcess5"/>
    <dgm:cxn modelId="{1BE50381-E5F4-48F7-99AA-88B53FBFF34F}" type="presParOf" srcId="{43A88024-A90B-4A47-859A-E20DC9521B24}" destId="{2EBB4ABC-4E51-4AA4-81BD-1F6441030AF3}" srcOrd="7" destOrd="0" presId="urn:microsoft.com/office/officeart/2005/8/layout/vProcess5"/>
    <dgm:cxn modelId="{4E8AC291-0E44-430D-843A-A9E4AB0B1EB8}" type="presParOf" srcId="{43A88024-A90B-4A47-859A-E20DC9521B24}" destId="{D74F2F20-F573-4C81-A3FA-9A3FECD720B8}" srcOrd="8" destOrd="0" presId="urn:microsoft.com/office/officeart/2005/8/layout/vProcess5"/>
    <dgm:cxn modelId="{0FFE3E8B-9396-4DD7-A54E-F8090C65B701}" type="presParOf" srcId="{43A88024-A90B-4A47-859A-E20DC9521B24}" destId="{566D92D1-F753-4206-A917-1DC48578D624}" srcOrd="9" destOrd="0" presId="urn:microsoft.com/office/officeart/2005/8/layout/vProcess5"/>
    <dgm:cxn modelId="{6BA1E542-4659-4ABA-88B5-6391B155BB71}" type="presParOf" srcId="{43A88024-A90B-4A47-859A-E20DC9521B24}" destId="{4BCA8DDC-18B4-4789-A190-0BCF847C8388}" srcOrd="10" destOrd="0" presId="urn:microsoft.com/office/officeart/2005/8/layout/vProcess5"/>
    <dgm:cxn modelId="{E371B4B5-9EA8-412C-A01F-04FCDB755425}" type="presParOf" srcId="{43A88024-A90B-4A47-859A-E20DC9521B24}" destId="{663AB0BE-F295-4719-AE4C-06C2FF2844CF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E160DA-2E6E-4D8C-B97B-B1407F855056}">
      <dsp:nvSpPr>
        <dsp:cNvPr id="0" name=""/>
        <dsp:cNvSpPr/>
      </dsp:nvSpPr>
      <dsp:spPr>
        <a:xfrm>
          <a:off x="15138" y="18713"/>
          <a:ext cx="7073872" cy="835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Camera / Video Input</a:t>
          </a:r>
        </a:p>
      </dsp:txBody>
      <dsp:txXfrm>
        <a:off x="39617" y="43192"/>
        <a:ext cx="6101377" cy="786822"/>
      </dsp:txXfrm>
    </dsp:sp>
    <dsp:sp modelId="{E1B0FBFD-7FBD-48BC-9586-04F6776490F4}">
      <dsp:nvSpPr>
        <dsp:cNvPr id="0" name=""/>
        <dsp:cNvSpPr/>
      </dsp:nvSpPr>
      <dsp:spPr>
        <a:xfrm>
          <a:off x="592436" y="987740"/>
          <a:ext cx="7073872" cy="835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kern="1200" dirty="0"/>
            <a:t>YOLOv5 Detection</a:t>
          </a:r>
        </a:p>
      </dsp:txBody>
      <dsp:txXfrm>
        <a:off x="616915" y="1012219"/>
        <a:ext cx="5889220" cy="786822"/>
      </dsp:txXfrm>
    </dsp:sp>
    <dsp:sp modelId="{5A5AFA6E-66CE-458B-B3F2-072AB9066A07}">
      <dsp:nvSpPr>
        <dsp:cNvPr id="0" name=""/>
        <dsp:cNvSpPr/>
      </dsp:nvSpPr>
      <dsp:spPr>
        <a:xfrm>
          <a:off x="1176031" y="1975481"/>
          <a:ext cx="7073872" cy="835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100" b="0" kern="1200" dirty="0"/>
            <a:t>Deep SORT – Object Tracking</a:t>
          </a:r>
        </a:p>
      </dsp:txBody>
      <dsp:txXfrm>
        <a:off x="1200510" y="1999960"/>
        <a:ext cx="5898063" cy="786822"/>
      </dsp:txXfrm>
    </dsp:sp>
    <dsp:sp modelId="{05D7174F-74BB-42F8-A373-63841AEF150E}">
      <dsp:nvSpPr>
        <dsp:cNvPr id="0" name=""/>
        <dsp:cNvSpPr/>
      </dsp:nvSpPr>
      <dsp:spPr>
        <a:xfrm>
          <a:off x="1768468" y="2963221"/>
          <a:ext cx="7073872" cy="83578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3100" kern="1200"/>
        </a:p>
      </dsp:txBody>
      <dsp:txXfrm>
        <a:off x="1792947" y="2987700"/>
        <a:ext cx="5889220" cy="786822"/>
      </dsp:txXfrm>
    </dsp:sp>
    <dsp:sp modelId="{D9A06DCA-F05B-44CC-97AA-E2CB79DB059D}">
      <dsp:nvSpPr>
        <dsp:cNvPr id="0" name=""/>
        <dsp:cNvSpPr/>
      </dsp:nvSpPr>
      <dsp:spPr>
        <a:xfrm>
          <a:off x="6530615" y="640131"/>
          <a:ext cx="543257" cy="54325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6652848" y="640131"/>
        <a:ext cx="298791" cy="408801"/>
      </dsp:txXfrm>
    </dsp:sp>
    <dsp:sp modelId="{508BB7B3-5535-45DC-9792-8B92C1E289CE}">
      <dsp:nvSpPr>
        <dsp:cNvPr id="0" name=""/>
        <dsp:cNvSpPr/>
      </dsp:nvSpPr>
      <dsp:spPr>
        <a:xfrm>
          <a:off x="7123052" y="1627872"/>
          <a:ext cx="543257" cy="54325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7245285" y="1627872"/>
        <a:ext cx="298791" cy="408801"/>
      </dsp:txXfrm>
    </dsp:sp>
    <dsp:sp modelId="{2EBB4ABC-4E51-4AA4-81BD-1F6441030AF3}">
      <dsp:nvSpPr>
        <dsp:cNvPr id="0" name=""/>
        <dsp:cNvSpPr/>
      </dsp:nvSpPr>
      <dsp:spPr>
        <a:xfrm>
          <a:off x="7706646" y="2615612"/>
          <a:ext cx="543257" cy="543257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2400" kern="1200"/>
        </a:p>
      </dsp:txBody>
      <dsp:txXfrm>
        <a:off x="7828879" y="2615612"/>
        <a:ext cx="298791" cy="4088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9007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585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6371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13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267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18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070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058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715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163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516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328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82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52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7/12/2025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8645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827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1D6DC-F9F5-1A32-B4E7-FF4E77CD20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034368"/>
            <a:ext cx="10572000" cy="2971051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"AI-Powered Real-Time Object Detection and Tracking”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25C2FB-7C68-99FF-7F68-5E1E621658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64230" y="5310964"/>
            <a:ext cx="6989109" cy="1270782"/>
          </a:xfrm>
        </p:spPr>
        <p:txBody>
          <a:bodyPr>
            <a:normAutofit fontScale="55000" lnSpcReduction="20000"/>
          </a:bodyPr>
          <a:lstStyle/>
          <a:p>
            <a:r>
              <a:rPr lang="en-IN" sz="4000" dirty="0"/>
              <a:t>M. Pooja</a:t>
            </a:r>
          </a:p>
          <a:p>
            <a:r>
              <a:rPr lang="en-IN" sz="4000" dirty="0"/>
              <a:t>B. Tech (Artificial Intelligence and Data Science)</a:t>
            </a:r>
          </a:p>
          <a:p>
            <a:r>
              <a:rPr lang="en-IN" sz="4000" dirty="0"/>
              <a:t>G.K.M. College of Engineering and Technology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D4255F-85E1-C3BE-94DD-577B84032273}"/>
              </a:ext>
            </a:extLst>
          </p:cNvPr>
          <p:cNvSpPr txBox="1"/>
          <p:nvPr/>
        </p:nvSpPr>
        <p:spPr>
          <a:xfrm>
            <a:off x="1998483" y="5290274"/>
            <a:ext cx="34219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spc="300" dirty="0">
                <a:latin typeface="+mj-lt"/>
              </a:rPr>
              <a:t>PRESENTED BY   </a:t>
            </a:r>
          </a:p>
          <a:p>
            <a:r>
              <a:rPr lang="en-IN" sz="2400" spc="300" dirty="0">
                <a:latin typeface="+mj-lt"/>
              </a:rPr>
              <a:t>DEPARTMENT    </a:t>
            </a:r>
          </a:p>
          <a:p>
            <a:r>
              <a:rPr lang="en-IN" sz="2400" spc="300" dirty="0">
                <a:latin typeface="+mj-lt"/>
              </a:rPr>
              <a:t>COLLEGE 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F7AD5E-91E0-B2D8-5BE6-FFE697F7D3F8}"/>
              </a:ext>
            </a:extLst>
          </p:cNvPr>
          <p:cNvSpPr txBox="1"/>
          <p:nvPr/>
        </p:nvSpPr>
        <p:spPr>
          <a:xfrm>
            <a:off x="4590149" y="5232894"/>
            <a:ext cx="2740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/>
              <a:t>:</a:t>
            </a:r>
          </a:p>
          <a:p>
            <a:r>
              <a:rPr lang="en-IN" sz="2400" dirty="0"/>
              <a:t>:</a:t>
            </a:r>
          </a:p>
          <a:p>
            <a:r>
              <a:rPr lang="en-IN" sz="2400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1278886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FD8E83-8AC2-4EE8-2C45-0CA80B550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710BE-1A9D-DE83-77DD-FF7357479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Implementation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7158A-D64B-06D3-594A-DC67EAB706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US" b="1" dirty="0"/>
              <a:t>Capture Video Input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From webcam or video file</a:t>
            </a:r>
          </a:p>
          <a:p>
            <a:r>
              <a:rPr lang="en-US" b="1" dirty="0"/>
              <a:t>Run YOLOv5 on Each Frame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Detect objects and generate bounding boxes</a:t>
            </a:r>
          </a:p>
          <a:p>
            <a:r>
              <a:rPr lang="en-US" b="1" dirty="0"/>
              <a:t>Feed Detections to Deep SORT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 Assign unique IDs and track objects across frames</a:t>
            </a:r>
          </a:p>
          <a:p>
            <a:r>
              <a:rPr lang="en-US" b="1" dirty="0"/>
              <a:t>Draw Bounding Boxes &amp; IDs</a:t>
            </a:r>
          </a:p>
          <a:p>
            <a:pPr marL="0" indent="0">
              <a:buNone/>
            </a:pPr>
            <a:r>
              <a:rPr lang="en-US" b="1" dirty="0"/>
              <a:t>         </a:t>
            </a:r>
            <a:r>
              <a:rPr lang="en-US" dirty="0"/>
              <a:t>Visualize results on live video</a:t>
            </a:r>
          </a:p>
          <a:p>
            <a:r>
              <a:rPr lang="en-US" b="1" dirty="0"/>
              <a:t>Display / Save Output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 Show real-time tracking or store processed video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74234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68E3D-B205-055D-C193-AC29A72838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E9255-156C-BAD2-3E68-E2C7DCDDE1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 &amp; Snapshots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09F53-8878-522D-A13E-4BB49FEEEE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334" y="2007908"/>
            <a:ext cx="10554574" cy="465684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Successfully tracked </a:t>
            </a:r>
            <a:r>
              <a:rPr lang="en-US" b="1" dirty="0"/>
              <a:t>multiple objects</a:t>
            </a:r>
            <a:r>
              <a:rPr lang="en-US" dirty="0"/>
              <a:t> (e.g., people, cars) in real-time</a:t>
            </a:r>
          </a:p>
          <a:p>
            <a:r>
              <a:rPr lang="en-US" b="1" dirty="0"/>
              <a:t>Smooth and consistent ID assignment</a:t>
            </a:r>
            <a:r>
              <a:rPr lang="en-US" dirty="0"/>
              <a:t> across video frames</a:t>
            </a:r>
          </a:p>
          <a:p>
            <a:r>
              <a:rPr lang="en-US" b="1" dirty="0"/>
              <a:t>Minimal ID switching</a:t>
            </a:r>
            <a:r>
              <a:rPr lang="en-US" dirty="0"/>
              <a:t>, even during occlusion and motion</a:t>
            </a:r>
          </a:p>
          <a:p>
            <a:r>
              <a:rPr lang="en-US" dirty="0"/>
              <a:t>Achieved </a:t>
            </a:r>
            <a:r>
              <a:rPr lang="en-US" b="1" dirty="0"/>
              <a:t>high accuracy</a:t>
            </a:r>
            <a:r>
              <a:rPr lang="en-US" dirty="0"/>
              <a:t> with fast processing speed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28242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07-12 at 3.01.01 PM">
            <a:hlinkClick r:id="" action="ppaction://media"/>
            <a:extLst>
              <a:ext uri="{FF2B5EF4-FFF2-40B4-BE49-F238E27FC236}">
                <a16:creationId xmlns:a16="http://schemas.microsoft.com/office/drawing/2014/main" id="{B1C25A26-17F6-62CC-ADAC-4B8DF7C33F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644" y="179833"/>
            <a:ext cx="11906654" cy="652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618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1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79FD5D-A7F4-1414-9E51-EE5411E5E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A8385-D888-F3FD-EE67-37006B61F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71" y="1078784"/>
            <a:ext cx="10571998" cy="970450"/>
          </a:xfrm>
        </p:spPr>
        <p:txBody>
          <a:bodyPr/>
          <a:lstStyle/>
          <a:p>
            <a:r>
              <a:rPr lang="en-IN" dirty="0"/>
              <a:t>Applications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DD54B-58C3-0CEE-CFD7-EB02948770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9171" y="2201160"/>
            <a:ext cx="10554574" cy="4656840"/>
          </a:xfrm>
        </p:spPr>
        <p:txBody>
          <a:bodyPr>
            <a:normAutofit/>
          </a:bodyPr>
          <a:lstStyle/>
          <a:p>
            <a:r>
              <a:rPr lang="en-US" b="1" dirty="0"/>
              <a:t>Smart Surveillance Systems</a:t>
            </a:r>
            <a:br>
              <a:rPr lang="en-US" dirty="0"/>
            </a:br>
            <a:r>
              <a:rPr lang="en-US" dirty="0"/>
              <a:t>     Track people and vehicles in real-time for enhanced security.</a:t>
            </a:r>
          </a:p>
          <a:p>
            <a:r>
              <a:rPr lang="en-US" b="1" dirty="0"/>
              <a:t>Autonomous Vehicles</a:t>
            </a:r>
            <a:br>
              <a:rPr lang="en-US" dirty="0"/>
            </a:br>
            <a:r>
              <a:rPr lang="en-US" dirty="0"/>
              <a:t>     Detect and follow pedestrians, cars, and obstacles on the road.</a:t>
            </a:r>
          </a:p>
          <a:p>
            <a:r>
              <a:rPr lang="en-US" b="1" dirty="0"/>
              <a:t>Retail Analytics</a:t>
            </a:r>
            <a:br>
              <a:rPr lang="en-US" dirty="0"/>
            </a:br>
            <a:r>
              <a:rPr lang="en-US" dirty="0"/>
              <a:t>     Monitor customer movement, heatmaps, and crowd management.</a:t>
            </a:r>
          </a:p>
          <a:p>
            <a:r>
              <a:rPr lang="en-US" b="1" dirty="0"/>
              <a:t>Traffic Monitoring</a:t>
            </a:r>
            <a:br>
              <a:rPr lang="en-US" dirty="0"/>
            </a:br>
            <a:r>
              <a:rPr lang="en-US" dirty="0"/>
              <a:t>     Count and track vehicles to analyze flow and congestion.</a:t>
            </a:r>
          </a:p>
          <a:p>
            <a:r>
              <a:rPr lang="en-US" b="1" dirty="0"/>
              <a:t>Robotics &amp; Drones</a:t>
            </a:r>
            <a:br>
              <a:rPr lang="en-US" dirty="0"/>
            </a:br>
            <a:r>
              <a:rPr lang="en-US" dirty="0"/>
              <a:t>      Enable intelligent navigation using real-time object awareness.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59617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9BD384-70B3-DDEA-29B1-2D08BEFF3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ADA2-3275-E785-B246-55D15DBA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64" y="484895"/>
            <a:ext cx="10571998" cy="970450"/>
          </a:xfrm>
        </p:spPr>
        <p:txBody>
          <a:bodyPr/>
          <a:lstStyle/>
          <a:p>
            <a:r>
              <a:rPr lang="en-IN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B16D81-1E21-CABA-70CF-A695A9A1E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US" b="1" dirty="0"/>
              <a:t>Occlusion Handling:</a:t>
            </a:r>
            <a:r>
              <a:rPr lang="en-US" dirty="0"/>
              <a:t> Tracking fails when objects are temporarily hidden</a:t>
            </a:r>
          </a:p>
          <a:p>
            <a:r>
              <a:rPr lang="en-US" b="1" dirty="0"/>
              <a:t>ID Switching:</a:t>
            </a:r>
            <a:r>
              <a:rPr lang="en-US" dirty="0"/>
              <a:t> Maintaining object identity in crowded scenes is difficult</a:t>
            </a:r>
          </a:p>
          <a:p>
            <a:r>
              <a:rPr lang="en-US" b="1" dirty="0"/>
              <a:t>Resource Constraints:</a:t>
            </a:r>
            <a:r>
              <a:rPr lang="en-US" dirty="0"/>
              <a:t> Real-time performance requires powerful GPUs</a:t>
            </a:r>
          </a:p>
          <a:p>
            <a:r>
              <a:rPr lang="en-US" b="1" dirty="0"/>
              <a:t>Fast Motion Blur:</a:t>
            </a:r>
            <a:r>
              <a:rPr lang="en-US" dirty="0"/>
              <a:t> Rapid object movement affects detection accuracy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95674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C4F47-9C92-22DE-48EC-779A664514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B516-5871-7D81-5C0B-7B36B4DD3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D8ED2-2FD3-7511-A07B-DDF46188D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IN" b="1" dirty="0"/>
              <a:t>Edge Deployment:</a:t>
            </a:r>
            <a:r>
              <a:rPr lang="en-IN" dirty="0"/>
              <a:t> Optimize for devices like Jetson Nano &amp; Raspberry Pi</a:t>
            </a:r>
          </a:p>
          <a:p>
            <a:r>
              <a:rPr lang="en-IN" b="1" dirty="0"/>
              <a:t>3D Tracking:</a:t>
            </a:r>
            <a:r>
              <a:rPr lang="en-IN" dirty="0"/>
              <a:t> Integrate depth sensors or LiDAR for spatial tracking</a:t>
            </a:r>
          </a:p>
          <a:p>
            <a:r>
              <a:rPr lang="en-IN" b="1" dirty="0"/>
              <a:t>Improved Re-identification:</a:t>
            </a:r>
            <a:r>
              <a:rPr lang="en-IN" dirty="0"/>
              <a:t> Use stronger appearance models to reduce ID switching</a:t>
            </a:r>
          </a:p>
          <a:p>
            <a:r>
              <a:rPr lang="en-IN" b="1" dirty="0"/>
              <a:t>Multi-Camera Tracking:</a:t>
            </a:r>
            <a:r>
              <a:rPr lang="en-IN" dirty="0"/>
              <a:t> Extend to track across multiple camera views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537217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50F23E-B569-3DCD-F05A-EAE086C275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BB7BD-D906-E70A-0C72-66E4960F9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F677A1-1423-8C81-F8A3-C9507DDB0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</a:endParaRPr>
          </a:p>
          <a:p>
            <a:r>
              <a:rPr lang="en-US" altLang="en-US" dirty="0">
                <a:latin typeface="Arial" panose="020B0604020202020204" pitchFamily="34" charset="0"/>
              </a:rPr>
              <a:t>Successfully developed a </a:t>
            </a:r>
            <a:r>
              <a:rPr lang="en-US" altLang="en-US" b="1" dirty="0">
                <a:latin typeface="Arial" panose="020B0604020202020204" pitchFamily="34" charset="0"/>
              </a:rPr>
              <a:t>real-time object detection and tracking system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Combined </a:t>
            </a:r>
            <a:r>
              <a:rPr lang="en-US" altLang="en-US" b="1" dirty="0">
                <a:latin typeface="Arial" panose="020B0604020202020204" pitchFamily="34" charset="0"/>
              </a:rPr>
              <a:t>YOLOv5</a:t>
            </a:r>
            <a:r>
              <a:rPr lang="en-US" altLang="en-US" dirty="0">
                <a:latin typeface="Arial" panose="020B0604020202020204" pitchFamily="34" charset="0"/>
              </a:rPr>
              <a:t> for fast, accurate detection with </a:t>
            </a:r>
            <a:r>
              <a:rPr lang="en-US" altLang="en-US" b="1" dirty="0">
                <a:latin typeface="Arial" panose="020B0604020202020204" pitchFamily="34" charset="0"/>
              </a:rPr>
              <a:t>Deep SORT</a:t>
            </a:r>
            <a:r>
              <a:rPr lang="en-US" altLang="en-US" dirty="0">
                <a:latin typeface="Arial" panose="020B0604020202020204" pitchFamily="34" charset="0"/>
              </a:rPr>
              <a:t> for reliable tracking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Achieved consistent object identity across frames with minimal ID switching</a:t>
            </a:r>
          </a:p>
          <a:p>
            <a:r>
              <a:rPr lang="en-US" altLang="en-US" dirty="0">
                <a:latin typeface="Arial" panose="020B0604020202020204" pitchFamily="34" charset="0"/>
              </a:rPr>
              <a:t>The system is robust, scalable, and suitable for </a:t>
            </a:r>
            <a:r>
              <a:rPr lang="en-US" altLang="en-US" b="1" dirty="0">
                <a:latin typeface="Arial" panose="020B0604020202020204" pitchFamily="34" charset="0"/>
              </a:rPr>
              <a:t>real-world applications</a:t>
            </a:r>
            <a:r>
              <a:rPr lang="en-US" altLang="en-US" dirty="0">
                <a:latin typeface="Arial" panose="020B0604020202020204" pitchFamily="34" charset="0"/>
              </a:rPr>
              <a:t> in surveillance, traffic, and robotics</a:t>
            </a:r>
          </a:p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US" altLang="en-US" dirty="0">
              <a:latin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128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4B76E-39BC-A9A6-1E12-B0F7E318C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EFEE5-51BB-A8E2-426D-D3B3ABF2D5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903" y="2422688"/>
            <a:ext cx="10308762" cy="4562572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Introduction &amp; Motivation</a:t>
            </a:r>
          </a:p>
          <a:p>
            <a:r>
              <a:rPr lang="en-IN" dirty="0"/>
              <a:t>Problem Statement</a:t>
            </a:r>
          </a:p>
          <a:p>
            <a:r>
              <a:rPr lang="en-IN" dirty="0"/>
              <a:t>Objectives</a:t>
            </a:r>
          </a:p>
          <a:p>
            <a:r>
              <a:rPr lang="en-IN" dirty="0"/>
              <a:t>System Architecture</a:t>
            </a:r>
          </a:p>
          <a:p>
            <a:r>
              <a:rPr lang="en-IN" dirty="0"/>
              <a:t>Technologies Used</a:t>
            </a:r>
          </a:p>
          <a:p>
            <a:r>
              <a:rPr lang="en-IN" dirty="0"/>
              <a:t>Object Detection (YOLO)</a:t>
            </a:r>
          </a:p>
          <a:p>
            <a:r>
              <a:rPr lang="en-IN" dirty="0"/>
              <a:t>Object Tracking (Deep SORT)</a:t>
            </a:r>
          </a:p>
          <a:p>
            <a:r>
              <a:rPr lang="en-IN" dirty="0"/>
              <a:t>Implementation Workflow</a:t>
            </a:r>
          </a:p>
          <a:p>
            <a:r>
              <a:rPr lang="en-IN" dirty="0"/>
              <a:t>Results &amp; Snapshots</a:t>
            </a:r>
          </a:p>
          <a:p>
            <a:r>
              <a:rPr lang="en-IN" dirty="0"/>
              <a:t>Applications</a:t>
            </a:r>
          </a:p>
          <a:p>
            <a:r>
              <a:rPr lang="en-IN" dirty="0"/>
              <a:t>Challenges &amp; Future Scope</a:t>
            </a:r>
          </a:p>
          <a:p>
            <a:r>
              <a:rPr lang="en-IN" dirty="0"/>
              <a:t>Conclusion &amp; Q&amp;A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86588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7E4A8-8A57-817A-6F5C-CBB4333A2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769" y="999202"/>
            <a:ext cx="10571998" cy="970450"/>
          </a:xfrm>
        </p:spPr>
        <p:txBody>
          <a:bodyPr/>
          <a:lstStyle/>
          <a:p>
            <a:r>
              <a:rPr lang="en-IN" dirty="0"/>
              <a:t>Introduction &amp; Motivation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CC0AD-A139-D931-BF62-61CEED49D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728" y="2410823"/>
            <a:ext cx="10812544" cy="3636511"/>
          </a:xfrm>
        </p:spPr>
        <p:txBody>
          <a:bodyPr>
            <a:normAutofit/>
          </a:bodyPr>
          <a:lstStyle/>
          <a:p>
            <a:r>
              <a:rPr lang="en-US" sz="2000" dirty="0"/>
              <a:t>Real-time object tracking is crucial in surveillance, traffic monitoring, and robotics.</a:t>
            </a:r>
          </a:p>
          <a:p>
            <a:r>
              <a:rPr lang="en-US" sz="2000" dirty="0"/>
              <a:t>Traditional methods face issues like slow detection and ID switching.</a:t>
            </a:r>
          </a:p>
          <a:p>
            <a:r>
              <a:rPr lang="en-US" sz="2000" dirty="0"/>
              <a:t>This project uses </a:t>
            </a:r>
            <a:r>
              <a:rPr lang="en-US" sz="2000" b="1" dirty="0"/>
              <a:t>YOLOv5 for fast object detection</a:t>
            </a:r>
            <a:r>
              <a:rPr lang="en-US" sz="2000" dirty="0"/>
              <a:t> and </a:t>
            </a:r>
            <a:r>
              <a:rPr lang="en-US" sz="2000" b="1" dirty="0"/>
              <a:t>Deep SORT for accurate tracking</a:t>
            </a:r>
            <a:r>
              <a:rPr lang="en-US" sz="2000" dirty="0"/>
              <a:t>.</a:t>
            </a:r>
          </a:p>
          <a:p>
            <a:r>
              <a:rPr lang="en-US" sz="2000" dirty="0"/>
              <a:t>Goal: Build a system that </a:t>
            </a:r>
            <a:r>
              <a:rPr lang="en-US" sz="2000" b="1" dirty="0"/>
              <a:t>detects and tracks multiple objects</a:t>
            </a:r>
            <a:r>
              <a:rPr lang="en-US" sz="2000" dirty="0"/>
              <a:t> in real-time with high accuracy.</a:t>
            </a:r>
          </a:p>
          <a:p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348807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358F72-5AC4-D7AB-8FD5-36411E829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4BDDC-A194-63D6-5431-A265EB136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4E208C-BF5E-385F-37B2-CA84BD167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US" dirty="0"/>
              <a:t>In many real-world applications like surveillance, autonomous driving, and smart traffic systems, there is a growing need to detect and track multiple objects in real-time. However, existing solutions often face critical challenges:</a:t>
            </a:r>
          </a:p>
          <a:p>
            <a:r>
              <a:rPr lang="en-US" dirty="0"/>
              <a:t>Inaccurate object detection under varying conditions</a:t>
            </a:r>
          </a:p>
          <a:p>
            <a:r>
              <a:rPr lang="en-US" dirty="0"/>
              <a:t>Frequent identity switching during tracking</a:t>
            </a:r>
          </a:p>
          <a:p>
            <a:r>
              <a:rPr lang="en-US" dirty="0"/>
              <a:t>Poor performance during occlusion or rapid motion</a:t>
            </a:r>
          </a:p>
          <a:p>
            <a:r>
              <a:rPr lang="en-US" dirty="0"/>
              <a:t>These limitations make it difficult to maintain consistent and reliable object tracking. Therefore, a more efficient system is required that can </a:t>
            </a:r>
            <a:r>
              <a:rPr lang="en-US" b="1" dirty="0"/>
              <a:t>detect and track multiple objects in real-time</a:t>
            </a:r>
            <a:r>
              <a:rPr lang="en-US" dirty="0"/>
              <a:t>, ensuring high accuracy and consistent identity assignment across video frames.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949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4208F-6266-4933-5483-E4AD09E75E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97EA-6FF6-FFF3-E60C-651AFDB15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171" y="956236"/>
            <a:ext cx="10571998" cy="970450"/>
          </a:xfrm>
        </p:spPr>
        <p:txBody>
          <a:bodyPr/>
          <a:lstStyle/>
          <a:p>
            <a:r>
              <a:rPr lang="en-IN" dirty="0"/>
              <a:t>Objectives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F7185-1FFD-73F9-742B-150613D0E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69" y="1926686"/>
            <a:ext cx="10554574" cy="4656840"/>
          </a:xfrm>
        </p:spPr>
        <p:txBody>
          <a:bodyPr>
            <a:normAutofit/>
          </a:bodyPr>
          <a:lstStyle/>
          <a:p>
            <a:r>
              <a:rPr lang="en-US" b="1" dirty="0"/>
              <a:t>Detect multiple objects</a:t>
            </a:r>
            <a:r>
              <a:rPr lang="en-US" dirty="0"/>
              <a:t> in real-time using YOLOv5</a:t>
            </a:r>
          </a:p>
          <a:p>
            <a:r>
              <a:rPr lang="en-US" b="1" dirty="0"/>
              <a:t>Track objects across video frames</a:t>
            </a:r>
            <a:r>
              <a:rPr lang="en-US" dirty="0"/>
              <a:t> using Deep SORT</a:t>
            </a:r>
          </a:p>
          <a:p>
            <a:r>
              <a:rPr lang="en-US" dirty="0"/>
              <a:t>Ensure </a:t>
            </a:r>
            <a:r>
              <a:rPr lang="en-US" b="1" dirty="0"/>
              <a:t>accurate identity assignment</a:t>
            </a:r>
            <a:r>
              <a:rPr lang="en-US" dirty="0"/>
              <a:t> with minimal ID switching</a:t>
            </a:r>
          </a:p>
          <a:p>
            <a:r>
              <a:rPr lang="en-US" dirty="0"/>
              <a:t>Create a </a:t>
            </a:r>
            <a:r>
              <a:rPr lang="en-US" b="1" dirty="0"/>
              <a:t>robust and scalable system</a:t>
            </a:r>
            <a:r>
              <a:rPr lang="en-US" dirty="0"/>
              <a:t> for real-world use</a:t>
            </a:r>
          </a:p>
          <a:p>
            <a:r>
              <a:rPr lang="en-US" dirty="0"/>
              <a:t>Handle </a:t>
            </a:r>
            <a:r>
              <a:rPr lang="en-US" b="1" dirty="0"/>
              <a:t>occlusion and fast object movement</a:t>
            </a:r>
            <a:r>
              <a:rPr lang="en-US" dirty="0"/>
              <a:t> effectively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6796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A0CF3-2DDF-71CF-F3A8-30909EFE07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EE469-4FCE-10C0-EEA6-1911D889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Architecture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71C0E911-B00B-9F24-0097-EC9B711D5C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993103"/>
              </p:ext>
            </p:extLst>
          </p:nvPr>
        </p:nvGraphicFramePr>
        <p:xfrm>
          <a:off x="2092751" y="2450969"/>
          <a:ext cx="8842341" cy="3799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5A746AB-F448-E347-2313-83FEB48F8275}"/>
              </a:ext>
            </a:extLst>
          </p:cNvPr>
          <p:cNvSpPr txBox="1"/>
          <p:nvPr/>
        </p:nvSpPr>
        <p:spPr>
          <a:xfrm>
            <a:off x="3940403" y="5557944"/>
            <a:ext cx="51470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/>
              <a:t>Output Display / Log</a:t>
            </a:r>
          </a:p>
        </p:txBody>
      </p:sp>
    </p:spTree>
    <p:extLst>
      <p:ext uri="{BB962C8B-B14F-4D97-AF65-F5344CB8AC3E}">
        <p14:creationId xmlns:p14="http://schemas.microsoft.com/office/powerpoint/2010/main" val="1840166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7D3F2-B1DA-DEC2-0493-08CB96C8DC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BF46CF-4511-19E8-2F15-430AF8D83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1F8B5-1C39-1312-AF48-5DA7C0581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IN" b="1" dirty="0"/>
              <a:t>Python</a:t>
            </a:r>
            <a:r>
              <a:rPr lang="en-IN" dirty="0"/>
              <a:t> – Programming language</a:t>
            </a:r>
          </a:p>
          <a:p>
            <a:r>
              <a:rPr lang="en-IN" b="1" dirty="0"/>
              <a:t>YOLOv5</a:t>
            </a:r>
            <a:r>
              <a:rPr lang="en-IN" dirty="0"/>
              <a:t> – Real-time object detection</a:t>
            </a:r>
          </a:p>
          <a:p>
            <a:r>
              <a:rPr lang="en-IN" b="1" dirty="0"/>
              <a:t>Deep SORT</a:t>
            </a:r>
            <a:r>
              <a:rPr lang="en-IN" dirty="0"/>
              <a:t> – Object tracking</a:t>
            </a:r>
          </a:p>
          <a:p>
            <a:r>
              <a:rPr lang="en-IN" b="1" dirty="0"/>
              <a:t>OpenCV</a:t>
            </a:r>
            <a:r>
              <a:rPr lang="en-IN" dirty="0"/>
              <a:t> – Video processing</a:t>
            </a:r>
          </a:p>
          <a:p>
            <a:r>
              <a:rPr lang="en-IN" b="1" dirty="0" err="1"/>
              <a:t>PyTorch</a:t>
            </a:r>
            <a:r>
              <a:rPr lang="en-IN" dirty="0"/>
              <a:t> – Model implementation</a:t>
            </a:r>
          </a:p>
          <a:p>
            <a:r>
              <a:rPr lang="en-IN" b="1" dirty="0"/>
              <a:t>CUDA (GPU)</a:t>
            </a:r>
            <a:r>
              <a:rPr lang="en-IN" dirty="0"/>
              <a:t> – Faster inference (optional)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1341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109DB-70CB-E506-89B6-FFAE2DDFF0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59581-74B9-6286-23A8-C3DFF0800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 Detection (YOLO)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5887E-E9C7-0EA4-2CB8-5615C71F9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188" y="2337847"/>
            <a:ext cx="10554574" cy="4656840"/>
          </a:xfrm>
        </p:spPr>
        <p:txBody>
          <a:bodyPr>
            <a:normAutofit/>
          </a:bodyPr>
          <a:lstStyle/>
          <a:p>
            <a:r>
              <a:rPr lang="en-US" dirty="0"/>
              <a:t>YOLOv5 is a state-of-the-art </a:t>
            </a:r>
            <a:r>
              <a:rPr lang="en-US" b="1" dirty="0"/>
              <a:t>real-time object detection model</a:t>
            </a:r>
            <a:r>
              <a:rPr lang="en-US" dirty="0"/>
              <a:t>.</a:t>
            </a:r>
          </a:p>
          <a:p>
            <a:r>
              <a:rPr lang="en-US" dirty="0"/>
              <a:t>Detects multiple objects in an image with </a:t>
            </a:r>
            <a:r>
              <a:rPr lang="en-US" b="1" dirty="0"/>
              <a:t>high speed and accuracy</a:t>
            </a:r>
            <a:r>
              <a:rPr lang="en-US" dirty="0"/>
              <a:t>.</a:t>
            </a:r>
          </a:p>
          <a:p>
            <a:r>
              <a:rPr lang="en-US" dirty="0"/>
              <a:t>Processes the entire image in one go – </a:t>
            </a:r>
            <a:r>
              <a:rPr lang="en-US" b="1" dirty="0"/>
              <a:t>fast and efficient</a:t>
            </a:r>
            <a:r>
              <a:rPr lang="en-US" dirty="0"/>
              <a:t>.</a:t>
            </a:r>
          </a:p>
          <a:p>
            <a:r>
              <a:rPr lang="en-US" dirty="0"/>
              <a:t>Outputs include:</a:t>
            </a:r>
          </a:p>
          <a:p>
            <a:pPr lvl="1"/>
            <a:r>
              <a:rPr lang="en-US" dirty="0"/>
              <a:t>Object class (e.g., person, car)</a:t>
            </a:r>
          </a:p>
          <a:p>
            <a:pPr lvl="1"/>
            <a:r>
              <a:rPr lang="en-US" dirty="0"/>
              <a:t>Confidence score</a:t>
            </a:r>
          </a:p>
          <a:p>
            <a:pPr lvl="1"/>
            <a:r>
              <a:rPr lang="en-US" dirty="0"/>
              <a:t>Bounding box coordinates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84676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ACE28-8B2B-6774-204B-8E36E9C8D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B3E14-95EB-D121-798A-5E197AF88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024" y="975090"/>
            <a:ext cx="10571998" cy="970450"/>
          </a:xfrm>
        </p:spPr>
        <p:txBody>
          <a:bodyPr/>
          <a:lstStyle/>
          <a:p>
            <a:r>
              <a:rPr lang="en-IN" dirty="0"/>
              <a:t>Object Tracking (Deep SORT)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02E4AC-80D1-1DB6-2526-BF87346307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627" y="1945540"/>
            <a:ext cx="10554574" cy="4656840"/>
          </a:xfrm>
        </p:spPr>
        <p:txBody>
          <a:bodyPr>
            <a:normAutofit/>
          </a:bodyPr>
          <a:lstStyle/>
          <a:p>
            <a:r>
              <a:rPr lang="en-US" b="1" dirty="0"/>
              <a:t>Deep SORT</a:t>
            </a:r>
            <a:r>
              <a:rPr lang="en-US" dirty="0"/>
              <a:t> stands for </a:t>
            </a:r>
            <a:r>
              <a:rPr lang="en-US" i="1" dirty="0"/>
              <a:t>Simple Online and Realtime Tracking</a:t>
            </a:r>
            <a:r>
              <a:rPr lang="en-US" dirty="0"/>
              <a:t>.</a:t>
            </a:r>
          </a:p>
          <a:p>
            <a:r>
              <a:rPr lang="en-US" dirty="0"/>
              <a:t>Tracks objects across frames using </a:t>
            </a:r>
            <a:r>
              <a:rPr lang="en-US" b="1" dirty="0"/>
              <a:t>motion + appearance features</a:t>
            </a:r>
            <a:r>
              <a:rPr lang="en-US" dirty="0"/>
              <a:t>.</a:t>
            </a:r>
          </a:p>
          <a:p>
            <a:r>
              <a:rPr lang="en-US" dirty="0"/>
              <a:t>Assigns a </a:t>
            </a:r>
            <a:r>
              <a:rPr lang="en-US" b="1" dirty="0"/>
              <a:t>unique ID</a:t>
            </a:r>
            <a:r>
              <a:rPr lang="en-US" dirty="0"/>
              <a:t> to each object and maintains it over time.</a:t>
            </a:r>
          </a:p>
          <a:p>
            <a:r>
              <a:rPr lang="en-US" dirty="0"/>
              <a:t>Handles </a:t>
            </a:r>
            <a:r>
              <a:rPr lang="en-US" b="1" dirty="0"/>
              <a:t>occlusions</a:t>
            </a:r>
            <a:r>
              <a:rPr lang="en-US" dirty="0"/>
              <a:t>, </a:t>
            </a:r>
            <a:r>
              <a:rPr lang="en-US" b="1" dirty="0"/>
              <a:t>re-identification</a:t>
            </a:r>
            <a:r>
              <a:rPr lang="en-US" dirty="0"/>
              <a:t>, and </a:t>
            </a:r>
            <a:r>
              <a:rPr lang="en-US" b="1" dirty="0"/>
              <a:t>ID consistency</a:t>
            </a:r>
            <a:r>
              <a:rPr lang="en-US" dirty="0"/>
              <a:t> effectively.</a:t>
            </a:r>
          </a:p>
          <a:p>
            <a:r>
              <a:rPr lang="en-US" dirty="0"/>
              <a:t>Works seamlessly with YOLO detections for </a:t>
            </a:r>
            <a:r>
              <a:rPr lang="en-US" b="1" dirty="0"/>
              <a:t>real-time multi-object tracking</a:t>
            </a:r>
            <a:r>
              <a:rPr lang="en-US" dirty="0"/>
              <a:t>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40127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8664B0"/>
      </a:accent1>
      <a:accent2>
        <a:srgbClr val="D75BCD"/>
      </a:accent2>
      <a:accent3>
        <a:srgbClr val="E54D86"/>
      </a:accent3>
      <a:accent4>
        <a:srgbClr val="DE4547"/>
      </a:accent4>
      <a:accent5>
        <a:srgbClr val="F16E40"/>
      </a:accent5>
      <a:accent6>
        <a:srgbClr val="EB9C5A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7AF46513-5B0D-4B03-9323-32F3F0BFC9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134</TotalTime>
  <Words>762</Words>
  <Application>Microsoft Office PowerPoint</Application>
  <PresentationFormat>Widescreen</PresentationFormat>
  <Paragraphs>114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Century Gothic</vt:lpstr>
      <vt:lpstr>Wingdings 2</vt:lpstr>
      <vt:lpstr>Quotable</vt:lpstr>
      <vt:lpstr>"AI-Powered Real-Time Object Detection and Tracking”</vt:lpstr>
      <vt:lpstr>AGENDA</vt:lpstr>
      <vt:lpstr>Introduction &amp; Motivation </vt:lpstr>
      <vt:lpstr>Problem Statement</vt:lpstr>
      <vt:lpstr>Objectives </vt:lpstr>
      <vt:lpstr>System Architecture</vt:lpstr>
      <vt:lpstr>Technologies Used</vt:lpstr>
      <vt:lpstr>Object Detection (YOLO)</vt:lpstr>
      <vt:lpstr>Object Tracking (Deep SORT) </vt:lpstr>
      <vt:lpstr>Implementation Workflow</vt:lpstr>
      <vt:lpstr>Results &amp; Snapshots</vt:lpstr>
      <vt:lpstr>PowerPoint Presentation</vt:lpstr>
      <vt:lpstr>Applications </vt:lpstr>
      <vt:lpstr>Challenges</vt:lpstr>
      <vt:lpstr>Future Scope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Rakshan Raghunath</dc:creator>
  <cp:lastModifiedBy>Rakshan Raghunath</cp:lastModifiedBy>
  <cp:revision>3</cp:revision>
  <dcterms:created xsi:type="dcterms:W3CDTF">2025-07-12T07:14:00Z</dcterms:created>
  <dcterms:modified xsi:type="dcterms:W3CDTF">2025-07-12T09:36:55Z</dcterms:modified>
</cp:coreProperties>
</file>

<file path=docProps/thumbnail.jpeg>
</file>